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6" r:id="rId5"/>
    <p:sldId id="257" r:id="rId6"/>
    <p:sldId id="258" r:id="rId7"/>
    <p:sldId id="259" r:id="rId8"/>
    <p:sldId id="260" r:id="rId9"/>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8CF8F-321E-4DAC-B716-107A85A79255}" v="2" dt="2024-06-06T08:35:33.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47" autoAdjust="0"/>
  </p:normalViewPr>
  <p:slideViewPr>
    <p:cSldViewPr snapToGrid="0" snapToObjects="1">
      <p:cViewPr varScale="1">
        <p:scale>
          <a:sx n="48" d="100"/>
          <a:sy n="48" d="100"/>
        </p:scale>
        <p:origin x="2008" y="52"/>
      </p:cViewPr>
      <p:guideLst>
        <p:guide orient="horz" pos="3367"/>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 Williamson" userId="4888e9e2-bf4b-4e85-b5a2-9e00d91c646d" providerId="ADAL" clId="{44A8CF8F-321E-4DAC-B716-107A85A79255}"/>
    <pc:docChg chg="modSld">
      <pc:chgData name="Hazel Williamson" userId="4888e9e2-bf4b-4e85-b5a2-9e00d91c646d" providerId="ADAL" clId="{44A8CF8F-321E-4DAC-B716-107A85A79255}" dt="2024-06-06T08:35:54.248" v="3" actId="20577"/>
      <pc:docMkLst>
        <pc:docMk/>
      </pc:docMkLst>
      <pc:sldChg chg="modSp mod">
        <pc:chgData name="Hazel Williamson" userId="4888e9e2-bf4b-4e85-b5a2-9e00d91c646d" providerId="ADAL" clId="{44A8CF8F-321E-4DAC-B716-107A85A79255}" dt="2024-06-06T08:35:54.248" v="3" actId="20577"/>
        <pc:sldMkLst>
          <pc:docMk/>
          <pc:sldMk cId="255267262" sldId="260"/>
        </pc:sldMkLst>
        <pc:spChg chg="mod">
          <ac:chgData name="Hazel Williamson" userId="4888e9e2-bf4b-4e85-b5a2-9e00d91c646d" providerId="ADAL" clId="{44A8CF8F-321E-4DAC-B716-107A85A79255}" dt="2024-06-06T08:35:54.248" v="3" actId="20577"/>
          <ac:spMkLst>
            <pc:docMk/>
            <pc:sldMk cId="255267262" sldId="260"/>
            <ac:spMk id="5" creationId="{6B72C31F-5F18-A0AF-28D1-13C2733C3020}"/>
          </ac:spMkLst>
        </pc:spChg>
        <pc:spChg chg="mod">
          <ac:chgData name="Hazel Williamson" userId="4888e9e2-bf4b-4e85-b5a2-9e00d91c646d" providerId="ADAL" clId="{44A8CF8F-321E-4DAC-B716-107A85A79255}" dt="2024-06-06T08:32:39.409" v="0" actId="20577"/>
          <ac:spMkLst>
            <pc:docMk/>
            <pc:sldMk cId="255267262" sldId="260"/>
            <ac:spMk id="6" creationId="{0AC69457-F5CB-1091-A6F3-6E1D22A65F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E4470B-89A4-0745-9B2C-F38DA9703734}" type="datetime1">
              <a:rPr lang="en-GB" smtClean="0"/>
              <a:t>06/06/2024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3211C7-7EFC-3742-A0B4-90D5C82D29D8}" type="slidenum">
              <a:rPr lang="en-US" smtClean="0"/>
              <a:t>‹#›</a:t>
            </a:fld>
            <a:endParaRPr lang="en-US"/>
          </a:p>
        </p:txBody>
      </p:sp>
    </p:spTree>
    <p:extLst>
      <p:ext uri="{BB962C8B-B14F-4D97-AF65-F5344CB8AC3E}">
        <p14:creationId xmlns:p14="http://schemas.microsoft.com/office/powerpoint/2010/main" val="1384521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6992B-2636-2C4F-AC5A-AA3C8ED180BD}" type="datetime1">
              <a:rPr lang="en-GB" smtClean="0"/>
              <a:t>06/06/2024</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24371-91BD-B446-8005-470D2CC7167A}" type="slidenum">
              <a:rPr lang="en-US" smtClean="0"/>
              <a:t>‹#›</a:t>
            </a:fld>
            <a:endParaRPr lang="en-US"/>
          </a:p>
        </p:txBody>
      </p:sp>
    </p:spTree>
    <p:extLst>
      <p:ext uri="{BB962C8B-B14F-4D97-AF65-F5344CB8AC3E}">
        <p14:creationId xmlns:p14="http://schemas.microsoft.com/office/powerpoint/2010/main" val="34934834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036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492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541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6F098-28EB-9271-5A24-41BBDD2B7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800A9-B89E-02F6-1A3B-51CF1BB5ACC3}"/>
              </a:ext>
            </a:extLst>
          </p:cNvPr>
          <p:cNvSpPr>
            <a:spLocks noGrp="1" noRot="1" noChangeAspect="1"/>
          </p:cNvSpPr>
          <p:nvPr>
            <p:ph type="sldImg"/>
          </p:nvPr>
        </p:nvSpPr>
        <p:spPr>
          <a:xfrm>
            <a:off x="2216150" y="685800"/>
            <a:ext cx="2425700" cy="3429000"/>
          </a:xfrm>
        </p:spPr>
      </p:sp>
      <p:sp>
        <p:nvSpPr>
          <p:cNvPr id="3" name="Notes Placeholder 2">
            <a:extLst>
              <a:ext uri="{FF2B5EF4-FFF2-40B4-BE49-F238E27FC236}">
                <a16:creationId xmlns:a16="http://schemas.microsoft.com/office/drawing/2014/main" id="{06E66149-0045-4EC7-1FA2-C61B81A5DC0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695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A77988F-E7A7-004C-AB7A-14B53BDB228E}" type="datetime1">
              <a:rPr lang="en-GB" smtClean="0"/>
              <a:t>06/06/2024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424257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FD2108-7E26-9E48-9395-B521677F815A}" type="datetime1">
              <a:rPr lang="en-GB" smtClean="0"/>
              <a:t>06/06/2024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76128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042"/>
            <a:ext cx="1701641" cy="911998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8143" y="428042"/>
            <a:ext cx="4978876" cy="911998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E446A1E-A875-B541-86B1-05E5CBCE979E}" type="datetime1">
              <a:rPr lang="en-GB" smtClean="0"/>
              <a:t>06/06/2024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58380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41D6C8B-FBF8-AE47-81C4-17DE63E95653}" type="datetime1">
              <a:rPr lang="en-GB" smtClean="0"/>
              <a:t>06/06/2024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382085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3B961C8-27BD-8442-B427-69C9269AF387}" type="datetime1">
              <a:rPr lang="en-GB" smtClean="0"/>
              <a:t>06/06/2024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56951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8142"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44449"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335B269-BDC8-054B-B8EA-82C22517D585}" type="datetime1">
              <a:rPr lang="en-GB" smtClean="0"/>
              <a:t>06/06/2024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315020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811CD67-5CE4-7B49-B664-2FD4B93C6D07}" type="datetime1">
              <a:rPr lang="en-GB" smtClean="0"/>
              <a:t>06/06/2024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28742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9D1AC31-A6E9-884F-89AE-AD55F58BE183}" type="datetime1">
              <a:rPr lang="en-GB" smtClean="0"/>
              <a:t>06/06/2024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59459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EF79B-4B19-4F4D-81F2-E22699AB29D1}" type="datetime1">
              <a:rPr lang="en-GB" smtClean="0"/>
              <a:t>06/06/2024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6351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48CB56C-4E21-5A46-8103-9A4E37CB3093}" type="datetime1">
              <a:rPr lang="en-GB" smtClean="0"/>
              <a:t>06/06/2024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46348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614747B-A689-4E4E-BFBA-2E4F0E1AAF33}" type="datetime1">
              <a:rPr lang="en-GB" smtClean="0"/>
              <a:t>06/06/2024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9557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5EA9C872-2B6E-304F-B4FB-DDFDDA764715}" type="datetime1">
              <a:rPr lang="en-GB" smtClean="0"/>
              <a:t>06/06/2024</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2DD70488-1BA5-554A-927A-C902243CFC7F}" type="slidenum">
              <a:rPr lang="en-US" smtClean="0"/>
              <a:t>‹#›</a:t>
            </a:fld>
            <a:endParaRPr lang="en-US"/>
          </a:p>
        </p:txBody>
      </p:sp>
    </p:spTree>
    <p:extLst>
      <p:ext uri="{BB962C8B-B14F-4D97-AF65-F5344CB8AC3E}">
        <p14:creationId xmlns:p14="http://schemas.microsoft.com/office/powerpoint/2010/main" val="25008392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mailto:fife.hscptransformationalchangeteam@nhs.scot"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2"/>
          <p:cNvSpPr txBox="1"/>
          <p:nvPr/>
        </p:nvSpPr>
        <p:spPr>
          <a:xfrm>
            <a:off x="3246120" y="3104223"/>
            <a:ext cx="3590925" cy="99436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en-GB" b="0" i="0" dirty="0">
                <a:solidFill>
                  <a:srgbClr val="000000"/>
                </a:solidFill>
                <a:effectLst/>
                <a:latin typeface="Arial" panose="020B0604020202020204" pitchFamily="34" charset="0"/>
                <a:cs typeface="Arial" panose="020B0604020202020204" pitchFamily="34" charset="0"/>
              </a:rPr>
              <a:t>There may be words in this </a:t>
            </a:r>
            <a:r>
              <a:rPr lang="en-GB" dirty="0">
                <a:solidFill>
                  <a:srgbClr val="000000"/>
                </a:solidFill>
                <a:latin typeface="Arial" panose="020B0604020202020204" pitchFamily="34" charset="0"/>
                <a:cs typeface="Arial" panose="020B0604020202020204" pitchFamily="34" charset="0"/>
              </a:rPr>
              <a:t>easy read </a:t>
            </a:r>
            <a:r>
              <a:rPr lang="en-GB" b="0" i="0" dirty="0">
                <a:solidFill>
                  <a:srgbClr val="000000"/>
                </a:solidFill>
                <a:effectLst/>
                <a:latin typeface="Arial" panose="020B0604020202020204" pitchFamily="34" charset="0"/>
                <a:cs typeface="Arial" panose="020B0604020202020204" pitchFamily="34" charset="0"/>
              </a:rPr>
              <a:t>that you </a:t>
            </a:r>
            <a:r>
              <a:rPr lang="en-GB" dirty="0">
                <a:solidFill>
                  <a:srgbClr val="000000"/>
                </a:solidFill>
                <a:latin typeface="Arial" panose="020B0604020202020204" pitchFamily="34" charset="0"/>
                <a:cs typeface="Arial" panose="020B0604020202020204" pitchFamily="34" charset="0"/>
              </a:rPr>
              <a:t>haven’t heard before.</a:t>
            </a:r>
            <a:r>
              <a:rPr lang="en-GB" b="0" i="0" dirty="0">
                <a:solidFill>
                  <a:srgbClr val="000000"/>
                </a:solidFill>
                <a:effectLst/>
                <a:latin typeface="Arial" panose="020B0604020202020204" pitchFamily="34" charset="0"/>
                <a:cs typeface="Arial" panose="020B0604020202020204" pitchFamily="34" charset="0"/>
              </a:rPr>
              <a:t>  These words are written in thick black letters.</a:t>
            </a:r>
          </a:p>
        </p:txBody>
      </p:sp>
      <p:sp>
        <p:nvSpPr>
          <p:cNvPr id="29" name="Text Box 64"/>
          <p:cNvSpPr txBox="1"/>
          <p:nvPr/>
        </p:nvSpPr>
        <p:spPr>
          <a:xfrm>
            <a:off x="3246120" y="8206355"/>
            <a:ext cx="3590925" cy="1145836"/>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en-GB" b="1" i="0" dirty="0">
                <a:solidFill>
                  <a:srgbClr val="000000"/>
                </a:solidFill>
                <a:effectLst/>
                <a:latin typeface="Arial" panose="020B0604020202020204" pitchFamily="34" charset="0"/>
                <a:cs typeface="Arial" panose="020B0604020202020204" pitchFamily="34" charset="0"/>
              </a:rPr>
              <a:t>Fife Health and Social Care Partnership </a:t>
            </a:r>
            <a:r>
              <a:rPr lang="en-GB" b="0" i="0" dirty="0">
                <a:solidFill>
                  <a:srgbClr val="000000"/>
                </a:solidFill>
                <a:effectLst/>
                <a:latin typeface="Arial" panose="020B0604020202020204" pitchFamily="34" charset="0"/>
                <a:cs typeface="Arial" panose="020B0604020202020204" pitchFamily="34" charset="0"/>
              </a:rPr>
              <a:t>want the people of Fife to live healthy, active and independent lives.</a:t>
            </a:r>
            <a:endParaRPr lang="en-GB" kern="50" dirty="0">
              <a:effectLst/>
              <a:latin typeface="Arial" panose="020B0604020202020204" pitchFamily="34" charset="0"/>
              <a:ea typeface="ＭＳ 明朝"/>
              <a:cs typeface="Arial" panose="020B0604020202020204" pitchFamily="34" charset="0"/>
            </a:endParaRPr>
          </a:p>
        </p:txBody>
      </p:sp>
      <p:pic>
        <p:nvPicPr>
          <p:cNvPr id="3" name="Picture 2">
            <a:extLst>
              <a:ext uri="{FF2B5EF4-FFF2-40B4-BE49-F238E27FC236}">
                <a16:creationId xmlns:a16="http://schemas.microsoft.com/office/drawing/2014/main" id="{3B9BE3EE-FA2C-83DE-1412-01F355CBFE6F}"/>
              </a:ext>
            </a:extLst>
          </p:cNvPr>
          <p:cNvPicPr>
            <a:picLocks noChangeAspect="1"/>
          </p:cNvPicPr>
          <p:nvPr/>
        </p:nvPicPr>
        <p:blipFill>
          <a:blip r:embed="rId3"/>
          <a:stretch>
            <a:fillRect/>
          </a:stretch>
        </p:blipFill>
        <p:spPr>
          <a:xfrm>
            <a:off x="517708" y="263412"/>
            <a:ext cx="2245744" cy="977559"/>
          </a:xfrm>
          <a:prstGeom prst="rect">
            <a:avLst/>
          </a:prstGeom>
        </p:spPr>
      </p:pic>
      <p:sp>
        <p:nvSpPr>
          <p:cNvPr id="4" name="TextBox 3">
            <a:extLst>
              <a:ext uri="{FF2B5EF4-FFF2-40B4-BE49-F238E27FC236}">
                <a16:creationId xmlns:a16="http://schemas.microsoft.com/office/drawing/2014/main" id="{E86F81BD-3F73-0643-BC1E-6E413FD40FC2}"/>
              </a:ext>
            </a:extLst>
          </p:cNvPr>
          <p:cNvSpPr txBox="1"/>
          <p:nvPr/>
        </p:nvSpPr>
        <p:spPr>
          <a:xfrm>
            <a:off x="915147" y="1336447"/>
            <a:ext cx="5464628" cy="954107"/>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Digital Strategy 2024 – 2027</a:t>
            </a:r>
          </a:p>
          <a:p>
            <a:pPr algn="ctr"/>
            <a:r>
              <a:rPr lang="en-GB" sz="2800" b="1" dirty="0">
                <a:solidFill>
                  <a:schemeClr val="bg1"/>
                </a:solidFill>
                <a:latin typeface="Arial" panose="020B0604020202020204" pitchFamily="34" charset="0"/>
                <a:cs typeface="Arial" panose="020B0604020202020204" pitchFamily="34" charset="0"/>
              </a:rPr>
              <a:t>Easy Read Version</a:t>
            </a:r>
          </a:p>
        </p:txBody>
      </p:sp>
      <p:sp>
        <p:nvSpPr>
          <p:cNvPr id="2" name="Text Box 62">
            <a:extLst>
              <a:ext uri="{FF2B5EF4-FFF2-40B4-BE49-F238E27FC236}">
                <a16:creationId xmlns:a16="http://schemas.microsoft.com/office/drawing/2014/main" id="{97AADB1D-32AE-4F4A-8EF8-F066B92D3BDD}"/>
              </a:ext>
            </a:extLst>
          </p:cNvPr>
          <p:cNvSpPr txBox="1"/>
          <p:nvPr/>
        </p:nvSpPr>
        <p:spPr>
          <a:xfrm>
            <a:off x="3246120" y="5534065"/>
            <a:ext cx="3590925" cy="95410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en-GB" b="0" i="0" dirty="0">
                <a:solidFill>
                  <a:srgbClr val="000000"/>
                </a:solidFill>
                <a:effectLst/>
                <a:latin typeface="Arial" panose="020B0604020202020204" pitchFamily="34" charset="0"/>
                <a:cs typeface="Arial" panose="020B0604020202020204" pitchFamily="34" charset="0"/>
              </a:rPr>
              <a:t>There is a list to explain these words at the end of this document.</a:t>
            </a:r>
            <a:endParaRPr lang="en-GB" kern="50" dirty="0">
              <a:effectLst/>
              <a:latin typeface="Arial" panose="020B0604020202020204" pitchFamily="34" charset="0"/>
              <a:ea typeface="ＭＳ 明朝"/>
              <a:cs typeface="Arial" panose="020B0604020202020204" pitchFamily="34" charset="0"/>
            </a:endParaRPr>
          </a:p>
        </p:txBody>
      </p:sp>
      <p:pic>
        <p:nvPicPr>
          <p:cNvPr id="1028" name="Picture 4" descr="Easy Read Info 1">
            <a:extLst>
              <a:ext uri="{FF2B5EF4-FFF2-40B4-BE49-F238E27FC236}">
                <a16:creationId xmlns:a16="http://schemas.microsoft.com/office/drawing/2014/main" id="{1D0E106D-874C-EB99-F358-C14432B08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45" y="2400342"/>
            <a:ext cx="2474923" cy="2474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st">
            <a:extLst>
              <a:ext uri="{FF2B5EF4-FFF2-40B4-BE49-F238E27FC236}">
                <a16:creationId xmlns:a16="http://schemas.microsoft.com/office/drawing/2014/main" id="{982417BA-B2BA-A0C2-12C0-AB5C21290A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66" y="5103701"/>
            <a:ext cx="2164080" cy="2164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althy 1">
            <a:extLst>
              <a:ext uri="{FF2B5EF4-FFF2-40B4-BE49-F238E27FC236}">
                <a16:creationId xmlns:a16="http://schemas.microsoft.com/office/drawing/2014/main" id="{731AAB22-B722-1FBA-5385-FD0E7634F9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41" y="7289625"/>
            <a:ext cx="2118404" cy="21184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ellbeing Be Active">
            <a:extLst>
              <a:ext uri="{FF2B5EF4-FFF2-40B4-BE49-F238E27FC236}">
                <a16:creationId xmlns:a16="http://schemas.microsoft.com/office/drawing/2014/main" id="{81187650-9CA9-27BA-AC21-C94CE9324D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8641" y="8288296"/>
            <a:ext cx="1839527" cy="183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2"/>
          <p:cNvSpPr txBox="1"/>
          <p:nvPr/>
        </p:nvSpPr>
        <p:spPr>
          <a:xfrm>
            <a:off x="3372554" y="3922796"/>
            <a:ext cx="3590925" cy="96466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al" panose="020B0604020202020204" pitchFamily="34" charset="0"/>
                <a:cs typeface="Arial" panose="020B0604020202020204" pitchFamily="34" charset="0"/>
              </a:rPr>
              <a:t>Our new digital </a:t>
            </a:r>
            <a:r>
              <a:rPr lang="en-GB" b="1" dirty="0">
                <a:solidFill>
                  <a:srgbClr val="000000"/>
                </a:solidFill>
                <a:latin typeface="Arial" panose="020B0604020202020204" pitchFamily="34" charset="0"/>
                <a:cs typeface="Arial" panose="020B0604020202020204" pitchFamily="34" charset="0"/>
              </a:rPr>
              <a:t>s</a:t>
            </a:r>
            <a:r>
              <a:rPr lang="en-GB" b="1" i="0" dirty="0">
                <a:solidFill>
                  <a:srgbClr val="000000"/>
                </a:solidFill>
                <a:effectLst/>
                <a:latin typeface="Arial" panose="020B0604020202020204" pitchFamily="34" charset="0"/>
                <a:cs typeface="Arial" panose="020B0604020202020204" pitchFamily="34" charset="0"/>
              </a:rPr>
              <a:t>trategy </a:t>
            </a:r>
            <a:r>
              <a:rPr lang="en-GB" i="0" dirty="0">
                <a:solidFill>
                  <a:srgbClr val="000000"/>
                </a:solidFill>
                <a:effectLst/>
                <a:latin typeface="Arial" panose="020B0604020202020204" pitchFamily="34" charset="0"/>
                <a:cs typeface="Arial" panose="020B0604020202020204" pitchFamily="34" charset="0"/>
              </a:rPr>
              <a:t>is a plan</a:t>
            </a:r>
            <a:r>
              <a:rPr lang="en-GB" b="0" i="0" dirty="0">
                <a:solidFill>
                  <a:srgbClr val="000000"/>
                </a:solidFill>
                <a:effectLst/>
                <a:latin typeface="Arial" panose="020B0604020202020204" pitchFamily="34" charset="0"/>
                <a:cs typeface="Arial" panose="020B0604020202020204" pitchFamily="34" charset="0"/>
              </a:rPr>
              <a:t> that </a:t>
            </a:r>
            <a:r>
              <a:rPr lang="en-GB" dirty="0">
                <a:solidFill>
                  <a:srgbClr val="000000"/>
                </a:solidFill>
                <a:latin typeface="Arial" panose="020B0604020202020204" pitchFamily="34" charset="0"/>
                <a:cs typeface="Arial" panose="020B0604020202020204" pitchFamily="34" charset="0"/>
              </a:rPr>
              <a:t>explains how </a:t>
            </a:r>
            <a:r>
              <a:rPr lang="en-GB" b="0" i="0" dirty="0">
                <a:solidFill>
                  <a:srgbClr val="000000"/>
                </a:solidFill>
                <a:effectLst/>
                <a:latin typeface="Arial" panose="020B0604020202020204" pitchFamily="34" charset="0"/>
                <a:cs typeface="Arial" panose="020B0604020202020204" pitchFamily="34" charset="0"/>
              </a:rPr>
              <a:t>we will do this.</a:t>
            </a:r>
            <a:endParaRPr kumimoji="0" lang="en-GB" b="0" i="0" u="none" strike="noStrike" kern="50" cap="none" spc="0" normalizeH="0" baseline="0" noProof="0" dirty="0">
              <a:ln>
                <a:noFill/>
              </a:ln>
              <a:solidFill>
                <a:prstClr val="black"/>
              </a:solidFill>
              <a:effectLst/>
              <a:uLnTx/>
              <a:uFillTx/>
              <a:latin typeface="Arial" panose="020B0604020202020204" pitchFamily="34" charset="0"/>
              <a:ea typeface="ＭＳ 明朝"/>
              <a:cs typeface="Arial" panose="020B0604020202020204" pitchFamily="34" charset="0"/>
            </a:endParaRPr>
          </a:p>
        </p:txBody>
      </p:sp>
      <p:sp>
        <p:nvSpPr>
          <p:cNvPr id="29" name="Text Box 64"/>
          <p:cNvSpPr txBox="1"/>
          <p:nvPr/>
        </p:nvSpPr>
        <p:spPr>
          <a:xfrm>
            <a:off x="3464153" y="6383380"/>
            <a:ext cx="3717359" cy="964666"/>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Our new digital strategy starts in </a:t>
            </a:r>
            <a:r>
              <a:rPr lang="en-GB" b="0" i="0" dirty="0">
                <a:solidFill>
                  <a:srgbClr val="000000"/>
                </a:solidFill>
                <a:effectLst/>
                <a:latin typeface="Arial" panose="020B0604020202020204" pitchFamily="34" charset="0"/>
                <a:cs typeface="Arial" panose="020B0604020202020204" pitchFamily="34" charset="0"/>
              </a:rPr>
              <a:t>2024 and ends in 2027.  </a:t>
            </a:r>
          </a:p>
        </p:txBody>
      </p:sp>
      <p:sp>
        <p:nvSpPr>
          <p:cNvPr id="3" name="Text Box 66"/>
          <p:cNvSpPr txBox="1"/>
          <p:nvPr/>
        </p:nvSpPr>
        <p:spPr>
          <a:xfrm>
            <a:off x="3326973" y="785809"/>
            <a:ext cx="3590925" cy="184595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en-GB" b="0" i="0" dirty="0">
                <a:solidFill>
                  <a:srgbClr val="000000"/>
                </a:solidFill>
                <a:effectLst/>
                <a:latin typeface="Arial" panose="020B0604020202020204" pitchFamily="34" charset="0"/>
                <a:cs typeface="Arial" panose="020B0604020202020204" pitchFamily="34" charset="0"/>
              </a:rPr>
              <a:t>We </a:t>
            </a:r>
            <a:r>
              <a:rPr lang="en-GB" dirty="0">
                <a:solidFill>
                  <a:srgbClr val="000000"/>
                </a:solidFill>
                <a:latin typeface="Arial" panose="020B0604020202020204" pitchFamily="34" charset="0"/>
                <a:cs typeface="Arial" panose="020B0604020202020204" pitchFamily="34" charset="0"/>
              </a:rPr>
              <a:t>plan to use more </a:t>
            </a:r>
            <a:r>
              <a:rPr lang="en-GB" b="1" i="0" dirty="0">
                <a:solidFill>
                  <a:srgbClr val="000000"/>
                </a:solidFill>
                <a:effectLst/>
                <a:latin typeface="Arial" panose="020B0604020202020204" pitchFamily="34" charset="0"/>
                <a:cs typeface="Arial" panose="020B0604020202020204" pitchFamily="34" charset="0"/>
              </a:rPr>
              <a:t>digital devices </a:t>
            </a:r>
            <a:r>
              <a:rPr lang="en-GB" b="0" i="0" dirty="0">
                <a:solidFill>
                  <a:srgbClr val="000000"/>
                </a:solidFill>
                <a:effectLst/>
                <a:latin typeface="Arial" panose="020B0604020202020204" pitchFamily="34" charset="0"/>
                <a:cs typeface="Arial" panose="020B0604020202020204" pitchFamily="34" charset="0"/>
              </a:rPr>
              <a:t>that can support people to lead more healthy and independent</a:t>
            </a:r>
            <a:r>
              <a:rPr lang="en-GB" dirty="0">
                <a:solidFill>
                  <a:srgbClr val="000000"/>
                </a:solidFill>
                <a:latin typeface="Arial" panose="020B0604020202020204" pitchFamily="34" charset="0"/>
                <a:cs typeface="Arial" panose="020B0604020202020204" pitchFamily="34" charset="0"/>
              </a:rPr>
              <a:t> lives at home and in the community.</a:t>
            </a:r>
            <a:endParaRPr lang="en-GB" kern="50" dirty="0">
              <a:effectLst/>
              <a:latin typeface="Arial" panose="020B0604020202020204" pitchFamily="34" charset="0"/>
              <a:ea typeface="ＭＳ 明朝"/>
              <a:cs typeface="Arial" panose="020B0604020202020204" pitchFamily="34" charset="0"/>
            </a:endParaRPr>
          </a:p>
        </p:txBody>
      </p:sp>
      <p:sp>
        <p:nvSpPr>
          <p:cNvPr id="4" name="Text Box 66">
            <a:extLst>
              <a:ext uri="{FF2B5EF4-FFF2-40B4-BE49-F238E27FC236}">
                <a16:creationId xmlns:a16="http://schemas.microsoft.com/office/drawing/2014/main" id="{A3FB6BD1-46F6-343B-0E00-92783967C8A1}"/>
              </a:ext>
            </a:extLst>
          </p:cNvPr>
          <p:cNvSpPr txBox="1"/>
          <p:nvPr/>
        </p:nvSpPr>
        <p:spPr>
          <a:xfrm>
            <a:off x="3372554" y="8511359"/>
            <a:ext cx="3717360" cy="1017621"/>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We will show people how digital devices can help them to be more independent at home.</a:t>
            </a:r>
            <a:endParaRPr kumimoji="0" lang="en-GB" sz="1600" b="0" i="0" u="none" strike="noStrike" kern="50" cap="none" spc="0" normalizeH="0" baseline="0" noProof="0" dirty="0">
              <a:ln>
                <a:noFill/>
              </a:ln>
              <a:solidFill>
                <a:prstClr val="black"/>
              </a:solidFill>
              <a:effectLst/>
              <a:uLnTx/>
              <a:uFillTx/>
              <a:latin typeface="Arial"/>
              <a:ea typeface="ＭＳ 明朝"/>
              <a:cs typeface="Times New Roman"/>
            </a:endParaRPr>
          </a:p>
        </p:txBody>
      </p:sp>
      <p:pic>
        <p:nvPicPr>
          <p:cNvPr id="2050" name="Picture 2" descr="Echo Devices">
            <a:extLst>
              <a:ext uri="{FF2B5EF4-FFF2-40B4-BE49-F238E27FC236}">
                <a16:creationId xmlns:a16="http://schemas.microsoft.com/office/drawing/2014/main" id="{30A574DD-0461-B466-2596-DEE99440D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6" y="666079"/>
            <a:ext cx="2044865" cy="20448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n-1">
            <a:extLst>
              <a:ext uri="{FF2B5EF4-FFF2-40B4-BE49-F238E27FC236}">
                <a16:creationId xmlns:a16="http://schemas.microsoft.com/office/drawing/2014/main" id="{0CEC7C9C-9634-1A67-D5BD-C986334EBD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42" r="11217" b="11942"/>
          <a:stretch/>
        </p:blipFill>
        <p:spPr bwMode="auto">
          <a:xfrm>
            <a:off x="952650" y="3865031"/>
            <a:ext cx="1784371" cy="20448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ear 2024">
            <a:extLst>
              <a:ext uri="{FF2B5EF4-FFF2-40B4-BE49-F238E27FC236}">
                <a16:creationId xmlns:a16="http://schemas.microsoft.com/office/drawing/2014/main" id="{57DB3B42-2D30-DFEA-357C-0AF4B0A8F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14" y="6530841"/>
            <a:ext cx="999755" cy="999755"/>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9AF538DC-66E2-E5AD-EEB7-7A742DB67B39}"/>
              </a:ext>
            </a:extLst>
          </p:cNvPr>
          <p:cNvSpPr/>
          <p:nvPr/>
        </p:nvSpPr>
        <p:spPr>
          <a:xfrm>
            <a:off x="1612827" y="6795489"/>
            <a:ext cx="464020" cy="309716"/>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6" name="Picture 8" descr="Year 2027">
            <a:extLst>
              <a:ext uri="{FF2B5EF4-FFF2-40B4-BE49-F238E27FC236}">
                <a16:creationId xmlns:a16="http://schemas.microsoft.com/office/drawing/2014/main" id="{C201F67C-3E33-AD77-41A2-9D7F918F77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847" y="6530841"/>
            <a:ext cx="999755" cy="999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35DE6C-2AC5-0E6E-E1D5-328BDB6CA062}"/>
              </a:ext>
            </a:extLst>
          </p:cNvPr>
          <p:cNvPicPr>
            <a:picLocks noChangeAspect="1"/>
          </p:cNvPicPr>
          <p:nvPr/>
        </p:nvPicPr>
        <p:blipFill rotWithShape="1">
          <a:blip r:embed="rId7"/>
          <a:srcRect l="6999"/>
          <a:stretch/>
        </p:blipFill>
        <p:spPr>
          <a:xfrm>
            <a:off x="545076" y="7795244"/>
            <a:ext cx="2322193" cy="2449852"/>
          </a:xfrm>
          <a:prstGeom prst="rect">
            <a:avLst/>
          </a:prstGeom>
        </p:spPr>
      </p:pic>
      <p:pic>
        <p:nvPicPr>
          <p:cNvPr id="7" name="Picture 6">
            <a:extLst>
              <a:ext uri="{FF2B5EF4-FFF2-40B4-BE49-F238E27FC236}">
                <a16:creationId xmlns:a16="http://schemas.microsoft.com/office/drawing/2014/main" id="{DC1EF848-F33E-5E9C-A744-C94A2D49955D}"/>
              </a:ext>
            </a:extLst>
          </p:cNvPr>
          <p:cNvPicPr>
            <a:picLocks noChangeAspect="1"/>
          </p:cNvPicPr>
          <p:nvPr/>
        </p:nvPicPr>
        <p:blipFill rotWithShape="1">
          <a:blip r:embed="rId8"/>
          <a:srcRect l="5639" t="34572" r="52200" b="42597"/>
          <a:stretch/>
        </p:blipFill>
        <p:spPr>
          <a:xfrm>
            <a:off x="822404" y="3375241"/>
            <a:ext cx="2044865" cy="714932"/>
          </a:xfrm>
          <a:prstGeom prst="rect">
            <a:avLst/>
          </a:prstGeom>
        </p:spPr>
      </p:pic>
    </p:spTree>
    <p:extLst>
      <p:ext uri="{BB962C8B-B14F-4D97-AF65-F5344CB8AC3E}">
        <p14:creationId xmlns:p14="http://schemas.microsoft.com/office/powerpoint/2010/main" val="191756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2"/>
          <p:cNvSpPr txBox="1"/>
          <p:nvPr/>
        </p:nvSpPr>
        <p:spPr>
          <a:xfrm>
            <a:off x="3246115" y="3013417"/>
            <a:ext cx="3590923" cy="14698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GB" b="0" i="0" dirty="0">
                <a:solidFill>
                  <a:srgbClr val="000000"/>
                </a:solidFill>
                <a:effectLst/>
                <a:latin typeface="Arial" panose="020B0604020202020204" pitchFamily="34" charset="0"/>
                <a:cs typeface="Arial" panose="020B0604020202020204" pitchFamily="34" charset="0"/>
              </a:rPr>
              <a:t>We will find new ways of using digital devices to ensure that people who need care and support can remain safely at home for as long as possible.</a:t>
            </a:r>
          </a:p>
        </p:txBody>
      </p:sp>
      <p:sp>
        <p:nvSpPr>
          <p:cNvPr id="29" name="Text Box 64"/>
          <p:cNvSpPr txBox="1"/>
          <p:nvPr/>
        </p:nvSpPr>
        <p:spPr>
          <a:xfrm>
            <a:off x="3246115" y="8229794"/>
            <a:ext cx="3900273" cy="1469881"/>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al" panose="020B0604020202020204" pitchFamily="34" charset="0"/>
                <a:cs typeface="Arial" panose="020B0604020202020204" pitchFamily="34" charset="0"/>
              </a:rPr>
              <a:t>We will make sure that our staff can answer questions and know </a:t>
            </a:r>
            <a:r>
              <a:rPr lang="en-GB" dirty="0">
                <a:solidFill>
                  <a:srgbClr val="000000"/>
                </a:solidFill>
                <a:latin typeface="Arial" panose="020B0604020202020204" pitchFamily="34" charset="0"/>
                <a:cs typeface="Arial" panose="020B0604020202020204" pitchFamily="34" charset="0"/>
              </a:rPr>
              <a:t>who to contact if a supported person or their carer has questions or concerns that they can’t answer.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Arial" panose="020B0604020202020204" pitchFamily="34" charset="0"/>
              <a:cs typeface="Arial" panose="020B0604020202020204" pitchFamily="34" charset="0"/>
            </a:endParaRPr>
          </a:p>
        </p:txBody>
      </p:sp>
      <p:sp>
        <p:nvSpPr>
          <p:cNvPr id="5" name="Text Box 62">
            <a:extLst>
              <a:ext uri="{FF2B5EF4-FFF2-40B4-BE49-F238E27FC236}">
                <a16:creationId xmlns:a16="http://schemas.microsoft.com/office/drawing/2014/main" id="{6EA9628B-F54F-5473-C462-4B649A8B0C9E}"/>
              </a:ext>
            </a:extLst>
          </p:cNvPr>
          <p:cNvSpPr txBox="1"/>
          <p:nvPr/>
        </p:nvSpPr>
        <p:spPr>
          <a:xfrm>
            <a:off x="3246118" y="5500689"/>
            <a:ext cx="3717360" cy="14698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Our staff will explain the digital devices in a way that people understand, treat them with respect, listen to them and answer their questions.</a:t>
            </a:r>
            <a:endParaRPr kumimoji="0" lang="en-GB" b="0" i="0" u="none" strike="noStrike" kern="50" cap="none" spc="0" normalizeH="0" baseline="0" noProof="0" dirty="0">
              <a:ln>
                <a:noFill/>
              </a:ln>
              <a:solidFill>
                <a:prstClr val="black"/>
              </a:solidFill>
              <a:effectLst/>
              <a:uLnTx/>
              <a:uFillTx/>
              <a:latin typeface="Arial" panose="020B0604020202020204" pitchFamily="34" charset="0"/>
              <a:ea typeface="ＭＳ 明朝"/>
              <a:cs typeface="Arial" panose="020B0604020202020204" pitchFamily="34" charset="0"/>
            </a:endParaRPr>
          </a:p>
        </p:txBody>
      </p:sp>
      <p:pic>
        <p:nvPicPr>
          <p:cNvPr id="3" name="Picture 12" descr="Place My House 2">
            <a:extLst>
              <a:ext uri="{FF2B5EF4-FFF2-40B4-BE49-F238E27FC236}">
                <a16:creationId xmlns:a16="http://schemas.microsoft.com/office/drawing/2014/main" id="{E37F42D5-D7C0-3798-1718-7BF8438F5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01" y="2587262"/>
            <a:ext cx="2322190" cy="23221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alk and Listen">
            <a:extLst>
              <a:ext uri="{FF2B5EF4-FFF2-40B4-BE49-F238E27FC236}">
                <a16:creationId xmlns:a16="http://schemas.microsoft.com/office/drawing/2014/main" id="{80BF36DE-91D7-69C7-D4AF-7C453760C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72" y="5074534"/>
            <a:ext cx="2322190" cy="23221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estion">
            <a:extLst>
              <a:ext uri="{FF2B5EF4-FFF2-40B4-BE49-F238E27FC236}">
                <a16:creationId xmlns:a16="http://schemas.microsoft.com/office/drawing/2014/main" id="{24F6C1D5-E71A-A4B3-F3A6-2ECE3F5DF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01" y="7561806"/>
            <a:ext cx="2322190" cy="232219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62">
            <a:extLst>
              <a:ext uri="{FF2B5EF4-FFF2-40B4-BE49-F238E27FC236}">
                <a16:creationId xmlns:a16="http://schemas.microsoft.com/office/drawing/2014/main" id="{0C028137-36C7-8D28-3A92-6683FA6965ED}"/>
              </a:ext>
            </a:extLst>
          </p:cNvPr>
          <p:cNvSpPr txBox="1"/>
          <p:nvPr/>
        </p:nvSpPr>
        <p:spPr>
          <a:xfrm>
            <a:off x="3246114" y="750352"/>
            <a:ext cx="3590923" cy="14698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GB" b="0" i="0" dirty="0">
                <a:solidFill>
                  <a:srgbClr val="000000"/>
                </a:solidFill>
                <a:effectLst/>
                <a:latin typeface="Arial" panose="020B0604020202020204" pitchFamily="34" charset="0"/>
                <a:cs typeface="Arial" panose="020B0604020202020204" pitchFamily="34" charset="0"/>
              </a:rPr>
              <a:t>We will support the people of Fife to be digitally connected in their communities and have access to health and social care information and services.</a:t>
            </a:r>
          </a:p>
        </p:txBody>
      </p:sp>
      <p:pic>
        <p:nvPicPr>
          <p:cNvPr id="6" name="Picture 5">
            <a:extLst>
              <a:ext uri="{FF2B5EF4-FFF2-40B4-BE49-F238E27FC236}">
                <a16:creationId xmlns:a16="http://schemas.microsoft.com/office/drawing/2014/main" id="{592D5463-02F2-BF91-E857-DDE5D8F14294}"/>
              </a:ext>
            </a:extLst>
          </p:cNvPr>
          <p:cNvPicPr>
            <a:picLocks noChangeAspect="1"/>
          </p:cNvPicPr>
          <p:nvPr/>
        </p:nvPicPr>
        <p:blipFill rotWithShape="1">
          <a:blip r:embed="rId6"/>
          <a:srcRect r="7210" b="13273"/>
          <a:stretch/>
        </p:blipFill>
        <p:spPr>
          <a:xfrm>
            <a:off x="494901" y="361297"/>
            <a:ext cx="2361741" cy="2060883"/>
          </a:xfrm>
          <a:prstGeom prst="rect">
            <a:avLst/>
          </a:prstGeom>
        </p:spPr>
      </p:pic>
    </p:spTree>
    <p:extLst>
      <p:ext uri="{BB962C8B-B14F-4D97-AF65-F5344CB8AC3E}">
        <p14:creationId xmlns:p14="http://schemas.microsoft.com/office/powerpoint/2010/main" val="35812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2"/>
          <p:cNvSpPr txBox="1"/>
          <p:nvPr/>
        </p:nvSpPr>
        <p:spPr>
          <a:xfrm>
            <a:off x="3387820" y="3286698"/>
            <a:ext cx="3590925" cy="1552776"/>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There are lots of new digital devices available.  We will find out about these devices and how we can use them to improve the services that we deliver and to increase people’s independence</a:t>
            </a:r>
            <a:r>
              <a:rPr lang="en-GB" b="0" i="0" dirty="0">
                <a:solidFill>
                  <a:srgbClr val="000000"/>
                </a:solidFill>
                <a:effectLst/>
                <a:latin typeface="Arial" panose="020B0604020202020204" pitchFamily="34" charset="0"/>
                <a:cs typeface="Arial" panose="020B0604020202020204" pitchFamily="34" charset="0"/>
              </a:rPr>
              <a:t>.</a:t>
            </a:r>
            <a:endParaRPr kumimoji="0" lang="en-GB" b="0" i="0" u="none" strike="noStrike" kern="50" cap="none" spc="0" normalizeH="0" baseline="0" noProof="0" dirty="0">
              <a:ln>
                <a:noFill/>
              </a:ln>
              <a:solidFill>
                <a:prstClr val="black"/>
              </a:solidFill>
              <a:effectLst/>
              <a:uLnTx/>
              <a:uFillTx/>
              <a:latin typeface="Arial" panose="020B0604020202020204" pitchFamily="34" charset="0"/>
              <a:ea typeface="ＭＳ 明朝"/>
              <a:cs typeface="Arial" panose="020B0604020202020204" pitchFamily="34" charset="0"/>
            </a:endParaRPr>
          </a:p>
        </p:txBody>
      </p:sp>
      <p:sp>
        <p:nvSpPr>
          <p:cNvPr id="29" name="Text Box 64"/>
          <p:cNvSpPr txBox="1"/>
          <p:nvPr/>
        </p:nvSpPr>
        <p:spPr>
          <a:xfrm>
            <a:off x="3372553" y="8136836"/>
            <a:ext cx="3590925" cy="135711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al" panose="020B0604020202020204" pitchFamily="34" charset="0"/>
                <a:cs typeface="Arial" panose="020B0604020202020204" pitchFamily="34" charset="0"/>
              </a:rPr>
              <a:t>This strategy will help to improve health and social care services in Fife for people who use them and for staff who support them.</a:t>
            </a:r>
            <a:endParaRPr kumimoji="0" lang="en-GB" b="0" i="0" u="none" strike="noStrike" kern="50" cap="none" spc="0" normalizeH="0" baseline="0" noProof="0" dirty="0">
              <a:ln>
                <a:noFill/>
              </a:ln>
              <a:solidFill>
                <a:prstClr val="black"/>
              </a:solidFill>
              <a:effectLst/>
              <a:uLnTx/>
              <a:uFillTx/>
              <a:latin typeface="Arial" panose="020B0604020202020204" pitchFamily="34" charset="0"/>
              <a:ea typeface="ＭＳ 明朝"/>
              <a:cs typeface="Arial" panose="020B0604020202020204" pitchFamily="34" charset="0"/>
            </a:endParaRPr>
          </a:p>
        </p:txBody>
      </p:sp>
      <p:sp>
        <p:nvSpPr>
          <p:cNvPr id="5" name="Text Box 62">
            <a:extLst>
              <a:ext uri="{FF2B5EF4-FFF2-40B4-BE49-F238E27FC236}">
                <a16:creationId xmlns:a16="http://schemas.microsoft.com/office/drawing/2014/main" id="{6EA9628B-F54F-5473-C462-4B649A8B0C9E}"/>
              </a:ext>
            </a:extLst>
          </p:cNvPr>
          <p:cNvSpPr txBox="1"/>
          <p:nvPr/>
        </p:nvSpPr>
        <p:spPr>
          <a:xfrm>
            <a:off x="3372553" y="6050033"/>
            <a:ext cx="3590925" cy="1218461"/>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al" panose="020B0604020202020204" pitchFamily="34" charset="0"/>
                <a:cs typeface="Arial" panose="020B0604020202020204" pitchFamily="34" charset="0"/>
              </a:rPr>
              <a:t>When we </a:t>
            </a:r>
            <a:r>
              <a:rPr lang="en-GB" dirty="0">
                <a:solidFill>
                  <a:srgbClr val="000000"/>
                </a:solidFill>
                <a:latin typeface="Arial" panose="020B0604020202020204" pitchFamily="34" charset="0"/>
                <a:cs typeface="Arial" panose="020B0604020202020204" pitchFamily="34" charset="0"/>
              </a:rPr>
              <a:t>start</a:t>
            </a:r>
            <a:r>
              <a:rPr lang="en-GB" b="0" i="0" dirty="0">
                <a:solidFill>
                  <a:srgbClr val="000000"/>
                </a:solidFill>
                <a:effectLst/>
                <a:latin typeface="Arial" panose="020B0604020202020204" pitchFamily="34" charset="0"/>
                <a:cs typeface="Arial" panose="020B0604020202020204" pitchFamily="34" charset="0"/>
              </a:rPr>
              <a:t> new projects, we will discuss digital devices and how these might help us to deliver a better service.</a:t>
            </a:r>
            <a:endParaRPr kumimoji="0" lang="en-GB" b="0" i="0" u="none" strike="noStrike" kern="50" cap="none" spc="0" normalizeH="0" baseline="0" noProof="0" dirty="0">
              <a:ln>
                <a:noFill/>
              </a:ln>
              <a:solidFill>
                <a:prstClr val="black"/>
              </a:solidFill>
              <a:effectLst/>
              <a:uLnTx/>
              <a:uFillTx/>
              <a:latin typeface="Arial" panose="020B0604020202020204" pitchFamily="34" charset="0"/>
              <a:ea typeface="ＭＳ 明朝"/>
              <a:cs typeface="Arial" panose="020B0604020202020204" pitchFamily="34" charset="0"/>
            </a:endParaRPr>
          </a:p>
        </p:txBody>
      </p:sp>
      <p:pic>
        <p:nvPicPr>
          <p:cNvPr id="4" name="Picture 2" descr="Echo Devices">
            <a:extLst>
              <a:ext uri="{FF2B5EF4-FFF2-40B4-BE49-F238E27FC236}">
                <a16:creationId xmlns:a16="http://schemas.microsoft.com/office/drawing/2014/main" id="{C8DBF61F-54CB-604D-51E1-FC5BB0AEF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05" y="3011495"/>
            <a:ext cx="2044865" cy="204486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oject">
            <a:extLst>
              <a:ext uri="{FF2B5EF4-FFF2-40B4-BE49-F238E27FC236}">
                <a16:creationId xmlns:a16="http://schemas.microsoft.com/office/drawing/2014/main" id="{F35847EE-B426-CAA6-F0B2-7DCAB77F4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68" y="5222444"/>
            <a:ext cx="2561440" cy="25614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prove">
            <a:extLst>
              <a:ext uri="{FF2B5EF4-FFF2-40B4-BE49-F238E27FC236}">
                <a16:creationId xmlns:a16="http://schemas.microsoft.com/office/drawing/2014/main" id="{63162B31-A9D9-BF3A-A6A2-D0279107C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62" y="7635949"/>
            <a:ext cx="2358884" cy="23588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ata Analysis">
            <a:extLst>
              <a:ext uri="{FF2B5EF4-FFF2-40B4-BE49-F238E27FC236}">
                <a16:creationId xmlns:a16="http://schemas.microsoft.com/office/drawing/2014/main" id="{AE97CE01-0A36-A459-1826-63E245DA2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105" y="533199"/>
            <a:ext cx="2271359" cy="227135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66">
            <a:extLst>
              <a:ext uri="{FF2B5EF4-FFF2-40B4-BE49-F238E27FC236}">
                <a16:creationId xmlns:a16="http://schemas.microsoft.com/office/drawing/2014/main" id="{99C1CB46-2606-F533-B2EF-4356EAFC7A7C}"/>
              </a:ext>
            </a:extLst>
          </p:cNvPr>
          <p:cNvSpPr txBox="1"/>
          <p:nvPr/>
        </p:nvSpPr>
        <p:spPr>
          <a:xfrm>
            <a:off x="3372552" y="1120009"/>
            <a:ext cx="3590925" cy="1097738"/>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Some of the devices will provide us with useful</a:t>
            </a:r>
            <a:r>
              <a:rPr lang="en-GB" b="0" i="0" dirty="0">
                <a:solidFill>
                  <a:srgbClr val="000000"/>
                </a:solidFill>
                <a:effectLst/>
                <a:latin typeface="Arial" panose="020B0604020202020204" pitchFamily="34" charset="0"/>
                <a:cs typeface="Arial" panose="020B0604020202020204" pitchFamily="34" charset="0"/>
              </a:rPr>
              <a:t> information that we can use to make decisions with people.</a:t>
            </a:r>
            <a:endParaRPr kumimoji="0" lang="en-GB" b="0" i="0" u="none" strike="noStrike" kern="50" cap="none" spc="0" normalizeH="0" baseline="0" noProof="0" dirty="0">
              <a:ln>
                <a:noFill/>
              </a:ln>
              <a:solidFill>
                <a:prstClr val="black"/>
              </a:solidFill>
              <a:effectLst/>
              <a:uLnTx/>
              <a:uFillTx/>
              <a:latin typeface="Arial" panose="020B0604020202020204" pitchFamily="34" charset="0"/>
              <a:ea typeface="ＭＳ 明朝"/>
              <a:cs typeface="Arial" panose="020B0604020202020204" pitchFamily="34" charset="0"/>
            </a:endParaRPr>
          </a:p>
        </p:txBody>
      </p:sp>
    </p:spTree>
    <p:extLst>
      <p:ext uri="{BB962C8B-B14F-4D97-AF65-F5344CB8AC3E}">
        <p14:creationId xmlns:p14="http://schemas.microsoft.com/office/powerpoint/2010/main" val="177930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8B97A-0D9A-4666-A5A8-F952FEF33402}"/>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74B5E2-C2D2-51BD-70E9-BAEA395A3F18}"/>
              </a:ext>
            </a:extLst>
          </p:cNvPr>
          <p:cNvGraphicFramePr>
            <a:graphicFrameLocks noGrp="1"/>
          </p:cNvGraphicFramePr>
          <p:nvPr>
            <p:extLst>
              <p:ext uri="{D42A27DB-BD31-4B8C-83A1-F6EECF244321}">
                <p14:modId xmlns:p14="http://schemas.microsoft.com/office/powerpoint/2010/main" val="3976351601"/>
              </p:ext>
            </p:extLst>
          </p:nvPr>
        </p:nvGraphicFramePr>
        <p:xfrm>
          <a:off x="661181" y="4049117"/>
          <a:ext cx="6425985" cy="4846320"/>
        </p:xfrm>
        <a:graphic>
          <a:graphicData uri="http://schemas.openxmlformats.org/drawingml/2006/table">
            <a:tbl>
              <a:tblPr>
                <a:tableStyleId>{69CF1AB2-1976-4502-BF36-3FF5EA218861}</a:tableStyleId>
              </a:tblPr>
              <a:tblGrid>
                <a:gridCol w="2280315">
                  <a:extLst>
                    <a:ext uri="{9D8B030D-6E8A-4147-A177-3AD203B41FA5}">
                      <a16:colId xmlns:a16="http://schemas.microsoft.com/office/drawing/2014/main" val="3801190698"/>
                    </a:ext>
                  </a:extLst>
                </a:gridCol>
                <a:gridCol w="4145670">
                  <a:extLst>
                    <a:ext uri="{9D8B030D-6E8A-4147-A177-3AD203B41FA5}">
                      <a16:colId xmlns:a16="http://schemas.microsoft.com/office/drawing/2014/main" val="1375796821"/>
                    </a:ext>
                  </a:extLst>
                </a:gridCol>
              </a:tblGrid>
              <a:tr h="370840">
                <a:tc>
                  <a:txBody>
                    <a:bodyPr/>
                    <a:lstStyle/>
                    <a:p>
                      <a:r>
                        <a:rPr lang="en-GB" sz="2000" b="1" dirty="0">
                          <a:solidFill>
                            <a:schemeClr val="bg1"/>
                          </a:solidFill>
                          <a:latin typeface="Arial" panose="020B0604020202020204" pitchFamily="34" charset="0"/>
                          <a:cs typeface="Arial" panose="020B0604020202020204" pitchFamily="34" charset="0"/>
                        </a:rPr>
                        <a:t>Digital Devices</a:t>
                      </a:r>
                    </a:p>
                  </a:txBody>
                  <a:tcPr>
                    <a:solidFill>
                      <a:schemeClr val="tx1"/>
                    </a:solidFill>
                  </a:tcPr>
                </a:tc>
                <a:tc>
                  <a:txBody>
                    <a:bodyPr/>
                    <a:lstStyle/>
                    <a:p>
                      <a:pPr algn="just"/>
                      <a:r>
                        <a:rPr lang="en-GB" sz="2000" b="0" dirty="0">
                          <a:solidFill>
                            <a:schemeClr val="bg1"/>
                          </a:solidFill>
                          <a:latin typeface="Arial" panose="020B0604020202020204" pitchFamily="34" charset="0"/>
                          <a:cs typeface="Arial" panose="020B0604020202020204" pitchFamily="34" charset="0"/>
                        </a:rPr>
                        <a:t>A name to describe equipment such as computers, smart meters, smart TVs, </a:t>
                      </a:r>
                      <a:r>
                        <a:rPr lang="en-GB" sz="2000" b="0" dirty="0" err="1">
                          <a:solidFill>
                            <a:schemeClr val="bg1"/>
                          </a:solidFill>
                          <a:latin typeface="Arial" panose="020B0604020202020204" pitchFamily="34" charset="0"/>
                          <a:cs typeface="Arial" panose="020B0604020202020204" pitchFamily="34" charset="0"/>
                        </a:rPr>
                        <a:t>i</a:t>
                      </a:r>
                      <a:r>
                        <a:rPr lang="en-GB" sz="2000" b="0" dirty="0">
                          <a:solidFill>
                            <a:schemeClr val="bg1"/>
                          </a:solidFill>
                          <a:latin typeface="Arial" panose="020B0604020202020204" pitchFamily="34" charset="0"/>
                          <a:cs typeface="Arial" panose="020B0604020202020204" pitchFamily="34" charset="0"/>
                        </a:rPr>
                        <a:t>-pads, tablets, Alexa, google dot, smart phones and other devices.</a:t>
                      </a:r>
                    </a:p>
                  </a:txBody>
                  <a:tcPr>
                    <a:solidFill>
                      <a:schemeClr val="tx1"/>
                    </a:solidFill>
                  </a:tcPr>
                </a:tc>
                <a:extLst>
                  <a:ext uri="{0D108BD9-81ED-4DB2-BD59-A6C34878D82A}">
                    <a16:rowId xmlns:a16="http://schemas.microsoft.com/office/drawing/2014/main" val="2185910966"/>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Fife Health and Social Care Partnership</a:t>
                      </a:r>
                    </a:p>
                  </a:txBody>
                  <a:tcPr>
                    <a:solidFill>
                      <a:schemeClr val="tx1"/>
                    </a:solidFill>
                  </a:tcPr>
                </a:tc>
                <a:tc>
                  <a:txBody>
                    <a:bodyPr/>
                    <a:lstStyle/>
                    <a:p>
                      <a:pPr algn="just"/>
                      <a:r>
                        <a:rPr lang="en-GB" sz="2000" dirty="0">
                          <a:solidFill>
                            <a:schemeClr val="bg1"/>
                          </a:solidFill>
                          <a:latin typeface="Arial" panose="020B0604020202020204" pitchFamily="34" charset="0"/>
                          <a:cs typeface="Arial" panose="020B0604020202020204" pitchFamily="34" charset="0"/>
                        </a:rPr>
                        <a:t>The name of the organisation that provides health and social care services to the people of Fife.  This includes GPs, nurses, social workers, home carers and other staff.</a:t>
                      </a:r>
                    </a:p>
                  </a:txBody>
                  <a:tcPr>
                    <a:solidFill>
                      <a:schemeClr val="tx1"/>
                    </a:solidFill>
                  </a:tcPr>
                </a:tc>
                <a:extLst>
                  <a:ext uri="{0D108BD9-81ED-4DB2-BD59-A6C34878D82A}">
                    <a16:rowId xmlns:a16="http://schemas.microsoft.com/office/drawing/2014/main" val="45953816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chemeClr val="bg1"/>
                          </a:solidFill>
                          <a:latin typeface="Arial" panose="020B0604020202020204" pitchFamily="34" charset="0"/>
                          <a:cs typeface="Arial" panose="020B0604020202020204" pitchFamily="34" charset="0"/>
                        </a:rPr>
                        <a:t>Strategy</a:t>
                      </a:r>
                    </a:p>
                    <a:p>
                      <a:endParaRPr lang="en-GB" sz="2000" b="1"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A strategy is the name given to a document or plan which explains what an organisation wants to do over the next few years.</a:t>
                      </a:r>
                    </a:p>
                  </a:txBody>
                  <a:tcPr>
                    <a:solidFill>
                      <a:schemeClr val="tx1"/>
                    </a:solidFill>
                  </a:tcPr>
                </a:tc>
                <a:extLst>
                  <a:ext uri="{0D108BD9-81ED-4DB2-BD59-A6C34878D82A}">
                    <a16:rowId xmlns:a16="http://schemas.microsoft.com/office/drawing/2014/main" val="3707736009"/>
                  </a:ext>
                </a:extLst>
              </a:tr>
            </a:tbl>
          </a:graphicData>
        </a:graphic>
      </p:graphicFrame>
      <p:sp>
        <p:nvSpPr>
          <p:cNvPr id="7" name="TextBox 6">
            <a:extLst>
              <a:ext uri="{FF2B5EF4-FFF2-40B4-BE49-F238E27FC236}">
                <a16:creationId xmlns:a16="http://schemas.microsoft.com/office/drawing/2014/main" id="{96166B4B-405C-2658-D120-A31822360E0F}"/>
              </a:ext>
            </a:extLst>
          </p:cNvPr>
          <p:cNvSpPr txBox="1"/>
          <p:nvPr/>
        </p:nvSpPr>
        <p:spPr>
          <a:xfrm>
            <a:off x="1971631" y="3216623"/>
            <a:ext cx="3805085" cy="461665"/>
          </a:xfrm>
          <a:prstGeom prst="rect">
            <a:avLst/>
          </a:prstGeom>
          <a:noFill/>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What these words mean</a:t>
            </a:r>
          </a:p>
        </p:txBody>
      </p:sp>
      <p:pic>
        <p:nvPicPr>
          <p:cNvPr id="2" name="Picture 6" descr="Email">
            <a:extLst>
              <a:ext uri="{FF2B5EF4-FFF2-40B4-BE49-F238E27FC236}">
                <a16:creationId xmlns:a16="http://schemas.microsoft.com/office/drawing/2014/main" id="{8E8916AF-3F38-F359-7DA7-4D683293A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81" y="384507"/>
            <a:ext cx="1576916" cy="1576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andline Phone">
            <a:extLst>
              <a:ext uri="{FF2B5EF4-FFF2-40B4-BE49-F238E27FC236}">
                <a16:creationId xmlns:a16="http://schemas.microsoft.com/office/drawing/2014/main" id="{E18B9B66-6E0A-307C-FFAB-AFE10B94E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223" y="1793201"/>
            <a:ext cx="1248833" cy="124883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4">
            <a:extLst>
              <a:ext uri="{FF2B5EF4-FFF2-40B4-BE49-F238E27FC236}">
                <a16:creationId xmlns:a16="http://schemas.microsoft.com/office/drawing/2014/main" id="{6B72C31F-5F18-A0AF-28D1-13C2733C3020}"/>
              </a:ext>
            </a:extLst>
          </p:cNvPr>
          <p:cNvSpPr txBox="1"/>
          <p:nvPr/>
        </p:nvSpPr>
        <p:spPr>
          <a:xfrm>
            <a:off x="3025581" y="1172965"/>
            <a:ext cx="3876088" cy="135711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defRPr/>
            </a:pPr>
            <a:r>
              <a:rPr lang="en-GB" b="0" i="0" dirty="0">
                <a:solidFill>
                  <a:srgbClr val="000000"/>
                </a:solidFill>
                <a:effectLst/>
                <a:latin typeface="Arial" panose="020B0604020202020204" pitchFamily="34" charset="0"/>
                <a:cs typeface="Arial" panose="020B0604020202020204" pitchFamily="34" charset="0"/>
              </a:rPr>
              <a:t>If you would like more information, please contact </a:t>
            </a:r>
            <a:r>
              <a:rPr lang="en-US" sz="1800" u="sng"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fife.hscptransformationalchangeteam@nhs.scot</a:t>
            </a:r>
            <a:r>
              <a:rPr lang="en-US" sz="18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b="0" i="0" u="none" strike="noStrike" kern="50" cap="none" spc="0" normalizeH="0" baseline="0" noProof="0" dirty="0">
              <a:ln>
                <a:noFill/>
              </a:ln>
              <a:solidFill>
                <a:prstClr val="black"/>
              </a:solidFill>
              <a:effectLst/>
              <a:uLnTx/>
              <a:uFillTx/>
              <a:latin typeface="Arial" panose="020B0604020202020204" pitchFamily="34" charset="0"/>
              <a:ea typeface="ＭＳ 明朝"/>
              <a:cs typeface="Arial" panose="020B0604020202020204" pitchFamily="34" charset="0"/>
            </a:endParaRPr>
          </a:p>
        </p:txBody>
      </p:sp>
      <p:sp>
        <p:nvSpPr>
          <p:cNvPr id="6" name="TextBox 5">
            <a:extLst>
              <a:ext uri="{FF2B5EF4-FFF2-40B4-BE49-F238E27FC236}">
                <a16:creationId xmlns:a16="http://schemas.microsoft.com/office/drawing/2014/main" id="{0AC69457-F5CB-1091-A6F3-6E1D22A65FFF}"/>
              </a:ext>
            </a:extLst>
          </p:cNvPr>
          <p:cNvSpPr txBox="1"/>
          <p:nvPr/>
        </p:nvSpPr>
        <p:spPr>
          <a:xfrm>
            <a:off x="661180" y="9515673"/>
            <a:ext cx="6425985" cy="646331"/>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Published April 2024 by Fife Health and Social Care Partnership using a licensed version of </a:t>
            </a:r>
            <a:r>
              <a:rPr lang="en-GB" dirty="0" err="1">
                <a:solidFill>
                  <a:schemeClr val="bg1"/>
                </a:solidFill>
                <a:latin typeface="Arial" panose="020B0604020202020204" pitchFamily="34" charset="0"/>
                <a:cs typeface="Arial" panose="020B0604020202020204" pitchFamily="34" charset="0"/>
              </a:rPr>
              <a:t>Photosymbols</a:t>
            </a:r>
            <a:r>
              <a:rPr lang="en-GB"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5267262"/>
      </p:ext>
    </p:extLst>
  </p:cSld>
  <p:clrMapOvr>
    <a:masterClrMapping/>
  </p:clrMapOvr>
</p:sld>
</file>

<file path=ppt/theme/theme1.xml><?xml version="1.0" encoding="utf-8"?>
<a:theme xmlns:a="http://schemas.openxmlformats.org/drawingml/2006/main" name="Basic-4-Square-Pics-Left">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4244D68144DF4CA1B206F0162A6A20" ma:contentTypeVersion="18" ma:contentTypeDescription="Create a new document." ma:contentTypeScope="" ma:versionID="641b721612734d0332e08b5678d51d92">
  <xsd:schema xmlns:xsd="http://www.w3.org/2001/XMLSchema" xmlns:xs="http://www.w3.org/2001/XMLSchema" xmlns:p="http://schemas.microsoft.com/office/2006/metadata/properties" xmlns:ns2="e35687b7-9c89-4d0c-93da-d867df0897ec" xmlns:ns3="264c5323-e590-4694-88b8-b70f18bb79bc" xmlns:ns4="4aa1bf8a-bf9d-4de8-b07f-943d9fb822bb" targetNamespace="http://schemas.microsoft.com/office/2006/metadata/properties" ma:root="true" ma:fieldsID="7bb12ec48e0010fa2004a63cc529d351" ns2:_="" ns3:_="" ns4:_="">
    <xsd:import namespace="e35687b7-9c89-4d0c-93da-d867df0897ec"/>
    <xsd:import namespace="264c5323-e590-4694-88b8-b70f18bb79bc"/>
    <xsd:import namespace="4aa1bf8a-bf9d-4de8-b07f-943d9fb822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687b7-9c89-4d0c-93da-d867df0897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91404d7-7751-41e8-a4ee-909c4e7c5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4c5323-e590-4694-88b8-b70f18bb79b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ebbbcb1-b24b-42e0-9cd4-af918087e9d0}" ma:internalName="TaxCatchAll" ma:showField="CatchAllData" ma:web="4aa1bf8a-bf9d-4de8-b07f-943d9fb822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a1bf8a-bf9d-4de8-b07f-943d9fb822bb"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687b7-9c89-4d0c-93da-d867df0897ec">
      <Terms xmlns="http://schemas.microsoft.com/office/infopath/2007/PartnerControls"/>
    </lcf76f155ced4ddcb4097134ff3c332f>
    <TaxCatchAll xmlns="264c5323-e590-4694-88b8-b70f18bb79bc" xsi:nil="true"/>
  </documentManagement>
</p:properties>
</file>

<file path=customXml/itemProps1.xml><?xml version="1.0" encoding="utf-8"?>
<ds:datastoreItem xmlns:ds="http://schemas.openxmlformats.org/officeDocument/2006/customXml" ds:itemID="{997EB2EB-D93B-4C49-934E-A00A019AA85E}">
  <ds:schemaRefs>
    <ds:schemaRef ds:uri="http://schemas.microsoft.com/sharepoint/v3/contenttype/forms"/>
  </ds:schemaRefs>
</ds:datastoreItem>
</file>

<file path=customXml/itemProps2.xml><?xml version="1.0" encoding="utf-8"?>
<ds:datastoreItem xmlns:ds="http://schemas.openxmlformats.org/officeDocument/2006/customXml" ds:itemID="{B2781A3C-6506-48EF-AC66-105CDA365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5687b7-9c89-4d0c-93da-d867df0897ec"/>
    <ds:schemaRef ds:uri="264c5323-e590-4694-88b8-b70f18bb79bc"/>
    <ds:schemaRef ds:uri="4aa1bf8a-bf9d-4de8-b07f-943d9fb82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FC89F5-4C3E-4A7D-848B-A1C04785DD5A}">
  <ds:schemaRefs>
    <ds:schemaRef ds:uri="http://schemas.microsoft.com/office/2006/documentManagement/types"/>
    <ds:schemaRef ds:uri="http://purl.org/dc/dcmitype/"/>
    <ds:schemaRef ds:uri="http://purl.org/dc/elements/1.1/"/>
    <ds:schemaRef ds:uri="e35687b7-9c89-4d0c-93da-d867df0897ec"/>
    <ds:schemaRef ds:uri="http://schemas.openxmlformats.org/package/2006/metadata/core-properties"/>
    <ds:schemaRef ds:uri="4aa1bf8a-bf9d-4de8-b07f-943d9fb822bb"/>
    <ds:schemaRef ds:uri="264c5323-e590-4694-88b8-b70f18bb79bc"/>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page-2-b</Template>
  <TotalTime>205</TotalTime>
  <Words>486</Words>
  <Application>Microsoft Office PowerPoint</Application>
  <PresentationFormat>Custom</PresentationFormat>
  <Paragraphs>26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Cambria</vt:lpstr>
      <vt:lpstr>Basic-4-Square-Pics-Left</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www.photosymbols.com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Easy Read Information</dc:subject>
  <dc:creator>Stuart Goldie</dc:creator>
  <cp:keywords>photosymbols, photosymbol, easy read, accessible, information, disability, equality, learning disability, learning difficulties, easy, template,</cp:keywords>
  <dc:description>© Copyright Photosymbols Limited. All Rights Reserved. These templates are only available to our subscribers.</dc:description>
  <cp:lastModifiedBy>Hazel Williamson</cp:lastModifiedBy>
  <cp:revision>11</cp:revision>
  <dcterms:created xsi:type="dcterms:W3CDTF">2023-08-03T09:47:53Z</dcterms:created>
  <dcterms:modified xsi:type="dcterms:W3CDTF">2024-06-06T08:36:01Z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0x010100954244D68144DF4CA1B206F0162A6A20</vt:lpwstr>
  </property>
  <property fmtid="{D5CDD505-2E9C-101B-9397-08002B2CF9AE}" pid="3" name="MediaServiceImageTags">
    <vt:lpwstr/>
  </property>
</Properties>
</file>